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sldIdLst>
    <p:sldId id="256" r:id="rId2"/>
    <p:sldId id="272" r:id="rId3"/>
    <p:sldId id="273" r:id="rId4"/>
    <p:sldId id="274" r:id="rId5"/>
    <p:sldId id="275" r:id="rId6"/>
    <p:sldId id="288" r:id="rId7"/>
    <p:sldId id="276" r:id="rId8"/>
    <p:sldId id="277" r:id="rId9"/>
    <p:sldId id="278" r:id="rId10"/>
    <p:sldId id="286" r:id="rId11"/>
    <p:sldId id="279" r:id="rId12"/>
    <p:sldId id="280" r:id="rId13"/>
    <p:sldId id="281" r:id="rId14"/>
    <p:sldId id="287" r:id="rId15"/>
    <p:sldId id="282" r:id="rId16"/>
    <p:sldId id="283" r:id="rId17"/>
    <p:sldId id="284" r:id="rId18"/>
    <p:sldId id="28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varScale="1">
        <p:scale>
          <a:sx n="72" d="100"/>
          <a:sy n="72" d="100"/>
        </p:scale>
        <p:origin x="1075" y="53"/>
      </p:cViewPr>
      <p:guideLst/>
    </p:cSldViewPr>
  </p:slideViewPr>
  <p:outlineViewPr>
    <p:cViewPr>
      <p:scale>
        <a:sx n="33" d="100"/>
        <a:sy n="33" d="100"/>
      </p:scale>
      <p:origin x="0" y="-1075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255336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31325387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9292501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0084053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92609678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7/23/2022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57027247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7/23/2022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13564191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54493596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97023056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62804564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82300798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52897678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05280999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26879994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25191761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04395981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7/23/2022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9155195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60EA64-D806-43AC-9DF2-F8C432F32B4C}" type="datetimeFigureOut">
              <a:rPr lang="en-US" smtClean="0"/>
              <a:t>7/23/2022</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089121466"/>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cademia.edu/39700687/SMART_WATER_MANAGEMENT_SYSTEM" TargetMode="External"/><Relationship Id="rId2" Type="http://schemas.openxmlformats.org/officeDocument/2006/relationships/hyperlink" Target="https://www.researchgate.net/publication/359107497_SMART_IRRIGATION_SYSTEM" TargetMode="External"/><Relationship Id="rId1" Type="http://schemas.openxmlformats.org/officeDocument/2006/relationships/slideLayout" Target="../slideLayouts/slideLayout2.xml"/><Relationship Id="rId6" Type="http://schemas.openxmlformats.org/officeDocument/2006/relationships/hyperlink" Target="http://ageconsearch.umn.edu/bitstream/27974/1/02010009.pdf" TargetMode="External"/><Relationship Id="rId5" Type="http://schemas.openxmlformats.org/officeDocument/2006/relationships/hyperlink" Target="https://www.ncbi.nlm.nih.gov/pmc/articles/PMC7070544/" TargetMode="External"/><Relationship Id="rId4" Type="http://schemas.openxmlformats.org/officeDocument/2006/relationships/hyperlink" Target="https://extension.okstate.edu/fact-sheets/smart-irrigation-technology-controllers-and-sensor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le.cgiar.org/thrive/2016/04/23/water-smart-investment-benefits-ripple-beyond-food-securit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wle.cgiar.org/thrive/2018/08/22/how-smallholder-farmers-zimbabwe-are-succeeding-irrigation-and-fighting-climate"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168" y="688258"/>
            <a:ext cx="9008806" cy="2413819"/>
          </a:xfrm>
          <a:solidFill>
            <a:schemeClr val="tx1"/>
          </a:solidFill>
          <a:ln>
            <a:solidFill>
              <a:schemeClr val="tx1"/>
            </a:solidFill>
          </a:ln>
        </p:spPr>
        <p:txBody>
          <a:bodyPr>
            <a:normAutofit fontScale="90000"/>
          </a:bodyPr>
          <a:lstStyle/>
          <a:p>
            <a:pPr>
              <a:spcAft>
                <a:spcPts val="1200"/>
              </a:spcAft>
            </a:pPr>
            <a:r>
              <a:rPr lang="en-IN" sz="4900" b="1" u="sng" dirty="0">
                <a:solidFill>
                  <a:srgbClr val="000000"/>
                </a:solidFill>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t>SMART WATER IRRIGATION SYSTEM</a:t>
            </a:r>
            <a:br>
              <a:rPr lang="en-IN" sz="4900" b="1" u="sng" dirty="0">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br>
            <a:r>
              <a:rPr lang="en-IN" sz="4900" b="1" u="sng" dirty="0">
                <a:solidFill>
                  <a:srgbClr val="000000"/>
                </a:solidFill>
                <a:effectLst>
                  <a:outerShdw blurRad="38100" dist="38100" dir="2700000" algn="tl">
                    <a:srgbClr val="000000">
                      <a:alpha val="43137"/>
                    </a:srgbClr>
                  </a:outerShdw>
                </a:effectLst>
                <a:latin typeface="Century Gothic" panose="020B0502020202020204" pitchFamily="34" charset="0"/>
                <a:ea typeface="Cascadia Mono SemiBold" panose="020B0609020000020004" pitchFamily="49" charset="0"/>
                <a:cs typeface="Cascadia Mono SemiBold" panose="020B0609020000020004" pitchFamily="49" charset="0"/>
              </a:rPr>
              <a:t>USING ARDUINO UNO</a:t>
            </a:r>
            <a:br>
              <a:rPr lang="en-IN" sz="1800" dirty="0">
                <a:effectLst>
                  <a:outerShdw blurRad="38100" dist="38100" dir="2700000" algn="tl">
                    <a:srgbClr val="000000">
                      <a:alpha val="43137"/>
                    </a:srgbClr>
                  </a:outerShdw>
                </a:effectLst>
                <a:latin typeface="Gill Sans MT" panose="020B0502020104020203" pitchFamily="34" charset="0"/>
                <a:ea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618637" y="4642385"/>
            <a:ext cx="6475041" cy="2215615"/>
          </a:xfrm>
        </p:spPr>
        <p:txBody>
          <a:bodyPr vert="horz" lIns="91440" tIns="45720" rIns="91440" bIns="45720" rtlCol="0" anchor="t">
            <a:normAutofit/>
          </a:bodyPr>
          <a:lstStyle/>
          <a:p>
            <a:pPr lvl="4" algn="l"/>
            <a:r>
              <a:rPr lang="en-US" sz="2400" dirty="0">
                <a:latin typeface="Century Gothic" panose="020B0502020202020204" pitchFamily="34" charset="0"/>
              </a:rPr>
              <a:t>  Prepared by: </a:t>
            </a:r>
          </a:p>
          <a:p>
            <a:pPr indent="457200" algn="r">
              <a:lnSpc>
                <a:spcPct val="125000"/>
              </a:lnSpc>
              <a:spcAft>
                <a:spcPts val="800"/>
              </a:spcAft>
            </a:pPr>
            <a:r>
              <a:rPr lang="en-IN" sz="1800" b="1" dirty="0">
                <a:effectLst/>
                <a:latin typeface="Century Gothic" panose="020B0502020202020204" pitchFamily="34" charset="0"/>
                <a:ea typeface="Times New Roman" panose="02020603050405020304" pitchFamily="18" charset="0"/>
                <a:cs typeface="Times New Roman" panose="02020603050405020304" pitchFamily="18" charset="0"/>
              </a:rPr>
              <a:t>SHAIK ZEBA BATOOL	(1604-19-737-019)</a:t>
            </a:r>
            <a:endParaRPr lang="en-IN"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indent="457200" algn="r">
              <a:lnSpc>
                <a:spcPct val="125000"/>
              </a:lnSpc>
              <a:spcAft>
                <a:spcPts val="800"/>
              </a:spcAft>
            </a:pPr>
            <a:r>
              <a:rPr lang="en-IN" sz="1800" b="1" dirty="0">
                <a:effectLst/>
                <a:latin typeface="Century Gothic" panose="020B0502020202020204" pitchFamily="34" charset="0"/>
                <a:ea typeface="Times New Roman" panose="02020603050405020304" pitchFamily="18" charset="0"/>
                <a:cs typeface="Times New Roman" panose="02020603050405020304" pitchFamily="18" charset="0"/>
              </a:rPr>
              <a:t>MADIHA SIDDIQUE	(1604-19-737-014)</a:t>
            </a:r>
            <a:endParaRPr lang="en-IN"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indent="457200" algn="r">
              <a:lnSpc>
                <a:spcPct val="125000"/>
              </a:lnSpc>
              <a:spcAft>
                <a:spcPts val="800"/>
              </a:spcAft>
            </a:pPr>
            <a:r>
              <a:rPr lang="en-IN" sz="1800" b="1" dirty="0">
                <a:effectLst/>
                <a:latin typeface="Century Gothic" panose="020B0502020202020204" pitchFamily="34" charset="0"/>
                <a:ea typeface="Times New Roman" panose="02020603050405020304" pitchFamily="18" charset="0"/>
                <a:cs typeface="Times New Roman" panose="02020603050405020304" pitchFamily="18" charset="0"/>
              </a:rPr>
              <a:t>NOHA ABDUL RAFE	(1604-19-737-006)</a:t>
            </a:r>
            <a:endParaRPr lang="en-IN"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lvl="7"/>
            <a:endParaRPr lang="en-US" sz="2400" dirty="0"/>
          </a:p>
        </p:txBody>
      </p:sp>
      <p:sp>
        <p:nvSpPr>
          <p:cNvPr id="4" name="TextBox 3">
            <a:extLst>
              <a:ext uri="{FF2B5EF4-FFF2-40B4-BE49-F238E27FC236}">
                <a16:creationId xmlns:a16="http://schemas.microsoft.com/office/drawing/2014/main" id="{23BB0C5D-D4BE-4514-4C6D-49304B51592F}"/>
              </a:ext>
            </a:extLst>
          </p:cNvPr>
          <p:cNvSpPr txBox="1"/>
          <p:nvPr/>
        </p:nvSpPr>
        <p:spPr>
          <a:xfrm rot="300000">
            <a:off x="5206482" y="1373147"/>
            <a:ext cx="2743199" cy="50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9444022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3CA40-A029-CE27-D49D-EE0E1817A05D}"/>
              </a:ext>
            </a:extLst>
          </p:cNvPr>
          <p:cNvSpPr>
            <a:spLocks noGrp="1"/>
          </p:cNvSpPr>
          <p:nvPr>
            <p:ph idx="1"/>
          </p:nvPr>
        </p:nvSpPr>
        <p:spPr>
          <a:xfrm>
            <a:off x="913795" y="324465"/>
            <a:ext cx="10353762" cy="5466735"/>
          </a:xfrm>
        </p:spPr>
        <p:txBody>
          <a:bodyPr>
            <a:noAutofit/>
          </a:bodyPr>
          <a:lstStyle/>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When the soil becomes dry, it produces large voltage drop due to high resistance, and this is sensed by the soil moisture sensor, and this resistance causes the operational amplifier to produce an output that is above the threshold value required. This causes the relay to change from normally open to closed condition – The relay becomes on. When the relay is turned on, the valve opens and water through the pipe’s rushes to the crops. </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When the water content in the soil increases, the soil resistance gets decreases and the transmission of the probes gets starts to make the operational amplifier stop the triggering of the relay. Finally, the valve which is connected to the relay is stopped. </a:t>
            </a: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The Arduino Uno is a link between the soil moisture sensor and pumping motor. Arduino is supplied with a power of 7V to 12V. The pump motor is given a separate supply of 9V. The soil moisture sensor is used in this project because it must check soil moisture to measure the electrical conductivity of soil. </a:t>
            </a:r>
          </a:p>
          <a:p>
            <a:pPr marL="144145" algn="just">
              <a:lnSpc>
                <a:spcPct val="150000"/>
              </a:lnSpc>
              <a:spcAft>
                <a:spcPts val="800"/>
              </a:spcAft>
              <a:tabLst>
                <a:tab pos="3152775" algn="l"/>
              </a:tabLs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The moisture sensor provides an analogue output which can be easily interfaced with </a:t>
            </a:r>
            <a:r>
              <a:rPr lang="en-US" sz="1600" dirty="0" err="1">
                <a:solidFill>
                  <a:schemeClr val="tx1"/>
                </a:solidFill>
                <a:effectLst/>
                <a:latin typeface="Sitka Small" pitchFamily="2" charset="0"/>
                <a:ea typeface="Times New Roman" panose="02020603050405020304" pitchFamily="18" charset="0"/>
                <a:cs typeface="Times New Roman" panose="02020603050405020304" pitchFamily="18" charset="0"/>
              </a:rPr>
              <a:t>Arduino.In</a:t>
            </a: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 this project two sensors are connected to analogue pins A0 and A1 of the Arduino board. The system receives a signal from the soil moisture sensor and compares with the preset threshold value. </a:t>
            </a:r>
          </a:p>
          <a:p>
            <a:endParaRPr lang="en-IN" sz="1600" dirty="0">
              <a:solidFill>
                <a:schemeClr val="tx1"/>
              </a:solidFill>
              <a:latin typeface="Sitka Small" pitchFamily="2" charset="0"/>
            </a:endParaRPr>
          </a:p>
        </p:txBody>
      </p:sp>
    </p:spTree>
    <p:extLst>
      <p:ext uri="{BB962C8B-B14F-4D97-AF65-F5344CB8AC3E}">
        <p14:creationId xmlns:p14="http://schemas.microsoft.com/office/powerpoint/2010/main" val="5627666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 schematic&#10;&#10;Description automatically generated">
            <a:extLst>
              <a:ext uri="{FF2B5EF4-FFF2-40B4-BE49-F238E27FC236}">
                <a16:creationId xmlns:a16="http://schemas.microsoft.com/office/drawing/2014/main" id="{DADCCCC4-C0DF-EEEA-7BA7-420174A5F5D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804" b="3811"/>
          <a:stretch/>
        </p:blipFill>
        <p:spPr bwMode="auto">
          <a:xfrm>
            <a:off x="2564317" y="261776"/>
            <a:ext cx="5239326" cy="3492000"/>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8E3DE55-3B88-5F44-A430-BD1BA228B661}"/>
              </a:ext>
            </a:extLst>
          </p:cNvPr>
          <p:cNvSpPr txBox="1"/>
          <p:nvPr/>
        </p:nvSpPr>
        <p:spPr>
          <a:xfrm>
            <a:off x="3647768" y="3923071"/>
            <a:ext cx="3549445" cy="369332"/>
          </a:xfrm>
          <a:prstGeom prst="rect">
            <a:avLst/>
          </a:prstGeom>
          <a:noFill/>
        </p:spPr>
        <p:txBody>
          <a:bodyPr wrap="square" rtlCol="0">
            <a:spAutoFit/>
          </a:bodyPr>
          <a:lstStyle/>
          <a:p>
            <a:pPr algn="ctr"/>
            <a:r>
              <a:rPr lang="en-IN" dirty="0"/>
              <a:t>Circuit diagram of the system</a:t>
            </a:r>
          </a:p>
        </p:txBody>
      </p:sp>
      <p:sp>
        <p:nvSpPr>
          <p:cNvPr id="6" name="TextBox 5">
            <a:extLst>
              <a:ext uri="{FF2B5EF4-FFF2-40B4-BE49-F238E27FC236}">
                <a16:creationId xmlns:a16="http://schemas.microsoft.com/office/drawing/2014/main" id="{6D4E25BD-87AE-21AF-B9DD-F86723081ED9}"/>
              </a:ext>
            </a:extLst>
          </p:cNvPr>
          <p:cNvSpPr txBox="1"/>
          <p:nvPr/>
        </p:nvSpPr>
        <p:spPr>
          <a:xfrm>
            <a:off x="688258" y="4630994"/>
            <a:ext cx="10854813" cy="2495298"/>
          </a:xfrm>
          <a:prstGeom prst="rect">
            <a:avLst/>
          </a:prstGeom>
          <a:noFill/>
        </p:spPr>
        <p:txBody>
          <a:bodyPr wrap="square" rtlCol="0">
            <a:spAutoFit/>
          </a:bodyPr>
          <a:lstStyle/>
          <a:p>
            <a:r>
              <a:rPr lang="en-IN" sz="2000" b="1" u="sng" dirty="0"/>
              <a:t>ii.  Module:</a:t>
            </a:r>
          </a:p>
          <a:p>
            <a:pPr algn="just">
              <a:lnSpc>
                <a:spcPct val="150000"/>
              </a:lnSpc>
              <a:spcAft>
                <a:spcPts val="800"/>
              </a:spcAft>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operation of automated agricultural system could potentially revolutionize the irrigation process and the way it has impacted the commercial &amp; industrial sectors. Thus, this project has been an expert or non-expert-system-based method of field monitoring for detecting dryness &amp; treatment of the field.</a:t>
            </a:r>
          </a:p>
          <a:p>
            <a:pPr algn="just">
              <a:lnSpc>
                <a:spcPct val="150000"/>
              </a:lnSpc>
              <a:spcAft>
                <a:spcPts val="800"/>
              </a:spcAft>
              <a:tabLst>
                <a:tab pos="3152775" algn="l"/>
              </a:tabLst>
            </a:pPr>
            <a:endParaRPr lang="en-IN" sz="1800" dirty="0">
              <a:effectLst/>
              <a:latin typeface="Gill Sans MT" panose="020B0502020104020203" pitchFamily="34" charset="0"/>
              <a:ea typeface="Times New Roman" panose="02020603050405020304" pitchFamily="18" charset="0"/>
              <a:cs typeface="Times New Roman" panose="02020603050405020304" pitchFamily="18" charset="0"/>
            </a:endParaRPr>
          </a:p>
          <a:p>
            <a:pPr algn="just">
              <a:lnSpc>
                <a:spcPct val="150000"/>
              </a:lnSpc>
              <a:spcAft>
                <a:spcPts val="800"/>
              </a:spcAft>
              <a:tabLst>
                <a:tab pos="315277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69972917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8DE38-25E1-44EB-E199-99C8248B9149}"/>
              </a:ext>
            </a:extLst>
          </p:cNvPr>
          <p:cNvSpPr>
            <a:spLocks noGrp="1"/>
          </p:cNvSpPr>
          <p:nvPr>
            <p:ph idx="1"/>
          </p:nvPr>
        </p:nvSpPr>
        <p:spPr>
          <a:xfrm>
            <a:off x="913795" y="275303"/>
            <a:ext cx="10353762" cy="5515897"/>
          </a:xfrm>
        </p:spPr>
        <p:txBody>
          <a:bodyPr>
            <a:noAutofit/>
          </a:bodyPr>
          <a:lstStyle/>
          <a:p>
            <a:pPr marL="36900" indent="0">
              <a:buNone/>
            </a:pPr>
            <a:r>
              <a:rPr lang="en-IN" b="1" u="sng" dirty="0">
                <a:solidFill>
                  <a:schemeClr val="tx1"/>
                </a:solidFill>
              </a:rPr>
              <a:t>iii. Code:</a:t>
            </a:r>
          </a:p>
          <a:p>
            <a:pPr marL="36900" indent="0">
              <a:buNone/>
            </a:pPr>
            <a:endParaRPr lang="en-IN" sz="1600" dirty="0">
              <a:solidFill>
                <a:schemeClr val="tx1"/>
              </a:solidFill>
              <a:latin typeface="Sitka Small" pitchFamily="2"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E1229652-B356-2F7D-36E4-9D07FAAF699D}"/>
              </a:ext>
            </a:extLst>
          </p:cNvPr>
          <p:cNvPicPr>
            <a:picLocks noChangeAspect="1"/>
          </p:cNvPicPr>
          <p:nvPr/>
        </p:nvPicPr>
        <p:blipFill rotWithShape="1">
          <a:blip r:embed="rId2"/>
          <a:srcRect t="6418" r="5177" b="6505"/>
          <a:stretch/>
        </p:blipFill>
        <p:spPr bwMode="auto">
          <a:xfrm>
            <a:off x="1946779" y="854533"/>
            <a:ext cx="7047335" cy="47520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AE045C2-C7A8-AC54-3ACA-CF9091F66EB2}"/>
              </a:ext>
            </a:extLst>
          </p:cNvPr>
          <p:cNvSpPr txBox="1"/>
          <p:nvPr/>
        </p:nvSpPr>
        <p:spPr>
          <a:xfrm>
            <a:off x="3320675" y="5606533"/>
            <a:ext cx="4080387" cy="369332"/>
          </a:xfrm>
          <a:prstGeom prst="rect">
            <a:avLst/>
          </a:prstGeom>
          <a:noFill/>
        </p:spPr>
        <p:txBody>
          <a:bodyPr wrap="square" rtlCol="0">
            <a:spAutoFit/>
          </a:bodyPr>
          <a:lstStyle/>
          <a:p>
            <a:pPr algn="ctr"/>
            <a:r>
              <a:rPr lang="en-IN" dirty="0"/>
              <a:t>Code of Arduino program</a:t>
            </a:r>
          </a:p>
        </p:txBody>
      </p:sp>
    </p:spTree>
    <p:extLst>
      <p:ext uri="{BB962C8B-B14F-4D97-AF65-F5344CB8AC3E}">
        <p14:creationId xmlns:p14="http://schemas.microsoft.com/office/powerpoint/2010/main" val="12236740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6716B-962F-FC08-9E62-42BDDBC655F2}"/>
              </a:ext>
            </a:extLst>
          </p:cNvPr>
          <p:cNvSpPr>
            <a:spLocks noGrp="1"/>
          </p:cNvSpPr>
          <p:nvPr>
            <p:ph idx="1"/>
          </p:nvPr>
        </p:nvSpPr>
        <p:spPr>
          <a:xfrm>
            <a:off x="658156" y="228114"/>
            <a:ext cx="10353762" cy="4058751"/>
          </a:xfrm>
        </p:spPr>
        <p:txBody>
          <a:bodyPr>
            <a:normAutofit/>
          </a:bodyPr>
          <a:lstStyle/>
          <a:p>
            <a:pPr marL="36900" indent="0">
              <a:buNone/>
            </a:pPr>
            <a:r>
              <a:rPr lang="en-IN" b="1" u="sng" dirty="0">
                <a:effectLst/>
              </a:rPr>
              <a:t>iv. Output:</a:t>
            </a:r>
          </a:p>
          <a:p>
            <a:pPr marL="36900" indent="0">
              <a:buNone/>
            </a:pPr>
            <a:endParaRPr lang="en-IN" b="1" u="sng" dirty="0">
              <a:effectLst/>
            </a:endParaRPr>
          </a:p>
        </p:txBody>
      </p:sp>
      <p:pic>
        <p:nvPicPr>
          <p:cNvPr id="4" name="Picture 3">
            <a:extLst>
              <a:ext uri="{FF2B5EF4-FFF2-40B4-BE49-F238E27FC236}">
                <a16:creationId xmlns:a16="http://schemas.microsoft.com/office/drawing/2014/main" id="{363C868B-B01D-48FD-71E3-9B4A171E65FB}"/>
              </a:ext>
            </a:extLst>
          </p:cNvPr>
          <p:cNvPicPr>
            <a:picLocks noChangeAspect="1"/>
          </p:cNvPicPr>
          <p:nvPr/>
        </p:nvPicPr>
        <p:blipFill>
          <a:blip r:embed="rId2"/>
          <a:stretch>
            <a:fillRect/>
          </a:stretch>
        </p:blipFill>
        <p:spPr>
          <a:xfrm>
            <a:off x="2576339" y="927000"/>
            <a:ext cx="6685947" cy="50040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61D5129-C8E2-6FF2-AE63-E694035E8976}"/>
              </a:ext>
            </a:extLst>
          </p:cNvPr>
          <p:cNvSpPr txBox="1"/>
          <p:nvPr/>
        </p:nvSpPr>
        <p:spPr>
          <a:xfrm>
            <a:off x="3460955" y="6056671"/>
            <a:ext cx="5181600" cy="369332"/>
          </a:xfrm>
          <a:prstGeom prst="rect">
            <a:avLst/>
          </a:prstGeom>
          <a:noFill/>
        </p:spPr>
        <p:txBody>
          <a:bodyPr wrap="square" rtlCol="0">
            <a:spAutoFit/>
          </a:bodyPr>
          <a:lstStyle/>
          <a:p>
            <a:pPr algn="ctr"/>
            <a:r>
              <a:rPr lang="en-IN" dirty="0"/>
              <a:t>Setup of Smart water irrigation system.</a:t>
            </a:r>
          </a:p>
        </p:txBody>
      </p:sp>
    </p:spTree>
    <p:extLst>
      <p:ext uri="{BB962C8B-B14F-4D97-AF65-F5344CB8AC3E}">
        <p14:creationId xmlns:p14="http://schemas.microsoft.com/office/powerpoint/2010/main" val="366665572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FEE9E8-D6BE-D92C-4D55-98970BF20C69}"/>
              </a:ext>
            </a:extLst>
          </p:cNvPr>
          <p:cNvSpPr txBox="1"/>
          <p:nvPr/>
        </p:nvSpPr>
        <p:spPr>
          <a:xfrm>
            <a:off x="592337" y="369408"/>
            <a:ext cx="6735096" cy="1323439"/>
          </a:xfrm>
          <a:prstGeom prst="rect">
            <a:avLst/>
          </a:prstGeom>
          <a:solidFill>
            <a:schemeClr val="tx1"/>
          </a:solidFill>
        </p:spPr>
        <p:txBody>
          <a:bodyPr wrap="square" rtlCol="0">
            <a:spAutoFit/>
          </a:bodyPr>
          <a:lstStyle/>
          <a:p>
            <a:pPr algn="ctr"/>
            <a:r>
              <a:rPr lang="en-IN" sz="4000" b="1" u="sng" dirty="0">
                <a:solidFill>
                  <a:schemeClr val="bg1"/>
                </a:solidFill>
                <a:effectLst>
                  <a:outerShdw blurRad="38100" dist="38100" dir="2700000" algn="tl">
                    <a:srgbClr val="000000">
                      <a:alpha val="43137"/>
                    </a:srgbClr>
                  </a:outerShdw>
                </a:effectLst>
                <a:latin typeface="Sitka Small" pitchFamily="2" charset="0"/>
              </a:rPr>
              <a:t>Working of the Proposed System</a:t>
            </a:r>
          </a:p>
        </p:txBody>
      </p:sp>
      <p:sp>
        <p:nvSpPr>
          <p:cNvPr id="6" name="TextBox 5">
            <a:extLst>
              <a:ext uri="{FF2B5EF4-FFF2-40B4-BE49-F238E27FC236}">
                <a16:creationId xmlns:a16="http://schemas.microsoft.com/office/drawing/2014/main" id="{2C31BE40-2434-6E32-F25D-985BD9BAAD97}"/>
              </a:ext>
            </a:extLst>
          </p:cNvPr>
          <p:cNvSpPr txBox="1"/>
          <p:nvPr/>
        </p:nvSpPr>
        <p:spPr>
          <a:xfrm>
            <a:off x="7973962" y="6188839"/>
            <a:ext cx="2851355" cy="369332"/>
          </a:xfrm>
          <a:prstGeom prst="rect">
            <a:avLst/>
          </a:prstGeom>
          <a:noFill/>
        </p:spPr>
        <p:txBody>
          <a:bodyPr wrap="square" rtlCol="0">
            <a:spAutoFit/>
          </a:bodyPr>
          <a:lstStyle/>
          <a:p>
            <a:pPr algn="ctr"/>
            <a:r>
              <a:rPr lang="en-IN" dirty="0"/>
              <a:t>Demo video</a:t>
            </a:r>
          </a:p>
        </p:txBody>
      </p:sp>
      <p:pic>
        <p:nvPicPr>
          <p:cNvPr id="7" name="MP demo video">
            <a:hlinkClick r:id="" action="ppaction://media"/>
            <a:extLst>
              <a:ext uri="{FF2B5EF4-FFF2-40B4-BE49-F238E27FC236}">
                <a16:creationId xmlns:a16="http://schemas.microsoft.com/office/drawing/2014/main" id="{0A3D8614-5FE6-1AB2-98FB-BF8E5C8601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973962" y="730659"/>
            <a:ext cx="3222122" cy="53966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821695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BC8B-3BB8-56B8-292C-6F742243721D}"/>
              </a:ext>
            </a:extLst>
          </p:cNvPr>
          <p:cNvSpPr>
            <a:spLocks noGrp="1"/>
          </p:cNvSpPr>
          <p:nvPr>
            <p:ph type="title"/>
          </p:nvPr>
        </p:nvSpPr>
        <p:spPr>
          <a:xfrm>
            <a:off x="825304" y="226142"/>
            <a:ext cx="10353762" cy="970450"/>
          </a:xfrm>
          <a:solidFill>
            <a:schemeClr val="tx1"/>
          </a:solidFill>
        </p:spPr>
        <p:txBody>
          <a:bodyPr/>
          <a:lstStyle/>
          <a:p>
            <a:r>
              <a:rPr lang="en-IN" b="1" u="sng" dirty="0">
                <a:solidFill>
                  <a:schemeClr val="bg2"/>
                </a:solidFill>
                <a:latin typeface="Sitka Small" pitchFamily="2" charset="0"/>
              </a:rPr>
              <a:t>7.Conclusion</a:t>
            </a:r>
          </a:p>
        </p:txBody>
      </p:sp>
      <p:sp>
        <p:nvSpPr>
          <p:cNvPr id="3" name="Content Placeholder 2">
            <a:extLst>
              <a:ext uri="{FF2B5EF4-FFF2-40B4-BE49-F238E27FC236}">
                <a16:creationId xmlns:a16="http://schemas.microsoft.com/office/drawing/2014/main" id="{4AA8B6ED-B9D1-4124-303E-F29B4AD26125}"/>
              </a:ext>
            </a:extLst>
          </p:cNvPr>
          <p:cNvSpPr>
            <a:spLocks noGrp="1"/>
          </p:cNvSpPr>
          <p:nvPr>
            <p:ph idx="1"/>
          </p:nvPr>
        </p:nvSpPr>
        <p:spPr/>
        <p:txBody>
          <a:bodyPr>
            <a:normAutofit/>
          </a:bodyPr>
          <a:lstStyle/>
          <a:p>
            <a:r>
              <a:rPr lang="en-US" sz="1600" dirty="0">
                <a:effectLst/>
                <a:latin typeface="Sitka Small" pitchFamily="2" charset="0"/>
                <a:ea typeface="Times New Roman" panose="02020603050405020304" pitchFamily="18" charset="0"/>
                <a:cs typeface="Times New Roman" panose="02020603050405020304" pitchFamily="18" charset="0"/>
              </a:rPr>
              <a:t>Irrigation becomes easy, accurate and practical with the idea above shared and the output from moisture sensor and level system plays major role in producing the output. Thus the “</a:t>
            </a:r>
            <a:r>
              <a:rPr lang="en-US" sz="1600" b="1" dirty="0">
                <a:effectLst/>
                <a:latin typeface="Sitka Small" pitchFamily="2" charset="0"/>
                <a:ea typeface="Times New Roman" panose="02020603050405020304" pitchFamily="18" charset="0"/>
                <a:cs typeface="Times New Roman" panose="02020603050405020304" pitchFamily="18" charset="0"/>
              </a:rPr>
              <a:t>SMART WATER IRRIGATION SYSTEM</a:t>
            </a:r>
            <a:r>
              <a:rPr lang="en-US" sz="1600" dirty="0">
                <a:effectLst/>
                <a:latin typeface="Sitka Small" pitchFamily="2" charset="0"/>
                <a:ea typeface="Times New Roman" panose="02020603050405020304" pitchFamily="18" charset="0"/>
                <a:cs typeface="Times New Roman" panose="02020603050405020304" pitchFamily="18" charset="0"/>
              </a:rPr>
              <a:t>” (SWIS) has been designed and tested successfully.</a:t>
            </a:r>
          </a:p>
          <a:p>
            <a:endParaRPr lang="en-US" sz="1600" dirty="0">
              <a:effectLst/>
              <a:latin typeface="Sitka Small" pitchFamily="2" charset="0"/>
              <a:ea typeface="Times New Roman" panose="02020603050405020304" pitchFamily="18" charset="0"/>
              <a:cs typeface="Times New Roman" panose="02020603050405020304" pitchFamily="18" charset="0"/>
            </a:endParaRPr>
          </a:p>
          <a:p>
            <a:r>
              <a:rPr lang="en-US" sz="1600" dirty="0">
                <a:effectLst/>
                <a:latin typeface="Sitka Small" pitchFamily="2" charset="0"/>
                <a:ea typeface="Times New Roman" panose="02020603050405020304" pitchFamily="18" charset="0"/>
                <a:cs typeface="Times New Roman" panose="02020603050405020304" pitchFamily="18" charset="0"/>
              </a:rPr>
              <a:t>When the desired moisture level is reached, the system halts on its own and the DC Motor pump is turned OFF. Thus, the functionality of the entire system has been tested thoroughly and it is said to function successfully. </a:t>
            </a:r>
          </a:p>
          <a:p>
            <a:pPr marL="36900" indent="0">
              <a:buNone/>
            </a:pPr>
            <a:endParaRPr lang="en-IN" sz="1600" dirty="0">
              <a:effectLst/>
              <a:latin typeface="Sitka Small" pitchFamily="2" charset="0"/>
              <a:ea typeface="Times New Roman" panose="02020603050405020304" pitchFamily="18" charset="0"/>
              <a:cs typeface="Times New Roman" panose="02020603050405020304" pitchFamily="18" charset="0"/>
            </a:endParaRPr>
          </a:p>
          <a:p>
            <a:pPr algn="just">
              <a:spcAft>
                <a:spcPts val="800"/>
              </a:spcAft>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Arduino based automatic smart irrigation system is simple and precise way of irrigation. Hence, this system is very useful as it reduces manual work of the farmers and helps in the proper utilization of resources. It eliminates the manual switching mechanism used by the farmers to ON/OFF the irrigation system. </a:t>
            </a:r>
          </a:p>
          <a:p>
            <a:pPr algn="just">
              <a:spcAft>
                <a:spcPts val="800"/>
              </a:spcAft>
              <a:tabLst>
                <a:tab pos="3152775" algn="l"/>
              </a:tabLst>
            </a:pPr>
            <a:endParaRPr lang="en-US" sz="1600" dirty="0">
              <a:effectLst/>
              <a:latin typeface="Sitka Small" pitchFamily="2" charset="0"/>
              <a:ea typeface="Times New Roman" panose="02020603050405020304" pitchFamily="18" charset="0"/>
              <a:cs typeface="Times New Roman" panose="02020603050405020304" pitchFamily="18" charset="0"/>
            </a:endParaRPr>
          </a:p>
          <a:p>
            <a:pPr algn="just">
              <a:spcAft>
                <a:spcPts val="800"/>
              </a:spcAft>
              <a:tabLst>
                <a:tab pos="3152775" algn="l"/>
              </a:tabLst>
            </a:pP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600" dirty="0">
              <a:latin typeface="Sitka Small" pitchFamily="2" charset="0"/>
            </a:endParaRPr>
          </a:p>
        </p:txBody>
      </p:sp>
    </p:spTree>
    <p:extLst>
      <p:ext uri="{BB962C8B-B14F-4D97-AF65-F5344CB8AC3E}">
        <p14:creationId xmlns:p14="http://schemas.microsoft.com/office/powerpoint/2010/main" val="364282121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736D-6C81-6C11-786A-1734B17AB243}"/>
              </a:ext>
            </a:extLst>
          </p:cNvPr>
          <p:cNvSpPr>
            <a:spLocks noGrp="1"/>
          </p:cNvSpPr>
          <p:nvPr>
            <p:ph type="title"/>
          </p:nvPr>
        </p:nvSpPr>
        <p:spPr>
          <a:xfrm>
            <a:off x="815473" y="245807"/>
            <a:ext cx="10353762" cy="970450"/>
          </a:xfrm>
          <a:solidFill>
            <a:schemeClr val="tx1"/>
          </a:solidFill>
        </p:spPr>
        <p:txBody>
          <a:bodyPr/>
          <a:lstStyle/>
          <a:p>
            <a:r>
              <a:rPr lang="en-IN" b="1" u="sng" dirty="0">
                <a:solidFill>
                  <a:schemeClr val="bg1"/>
                </a:solidFill>
                <a:latin typeface="Sitka Small" pitchFamily="2" charset="0"/>
              </a:rPr>
              <a:t>8.Future Enhancements</a:t>
            </a:r>
          </a:p>
        </p:txBody>
      </p:sp>
      <p:sp>
        <p:nvSpPr>
          <p:cNvPr id="3" name="Content Placeholder 2">
            <a:extLst>
              <a:ext uri="{FF2B5EF4-FFF2-40B4-BE49-F238E27FC236}">
                <a16:creationId xmlns:a16="http://schemas.microsoft.com/office/drawing/2014/main" id="{2C77B64C-6F46-C640-2D1A-B593131672F8}"/>
              </a:ext>
            </a:extLst>
          </p:cNvPr>
          <p:cNvSpPr>
            <a:spLocks noGrp="1"/>
          </p:cNvSpPr>
          <p:nvPr>
            <p:ph idx="1"/>
          </p:nvPr>
        </p:nvSpPr>
        <p:spPr>
          <a:xfrm>
            <a:off x="815473" y="1399624"/>
            <a:ext cx="10353762" cy="4058751"/>
          </a:xfrm>
        </p:spPr>
        <p:txBody>
          <a:bodyPr>
            <a:noAutofit/>
          </a:bodyPr>
          <a:lstStyle/>
          <a:p>
            <a:pPr marL="227400" indent="0">
              <a:lnSpc>
                <a:spcPct val="150000"/>
              </a:lnSpc>
              <a:buNone/>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application certainly is much more advantageous than the manual system. There will be no bias in the regions being covered and the delay is kept as minimal as it can be.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operator does not require any previous training because of its user friendliness.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The operator is free from any technical issues.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Extremely simple design makes the circuit easy to implement and maintain.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Alterations in the system can be done easily if the process of the working changes in future.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In future according to the user’s requirement it can be updated to meet the user requirements. </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Smart Wi-Fi Irrigation Controllers are next generation controllers that adjust your irrigation system automatically using real-time weather information. Moreover, you can control it from anywhere, anytime.</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tabLst>
                <a:tab pos="3152775" algn="l"/>
              </a:tabLst>
            </a:pPr>
            <a:r>
              <a:rPr lang="en-US" sz="1600" dirty="0">
                <a:effectLst/>
                <a:latin typeface="Sitka Small" pitchFamily="2" charset="0"/>
                <a:ea typeface="Times New Roman" panose="02020603050405020304" pitchFamily="18" charset="0"/>
                <a:cs typeface="Times New Roman" panose="02020603050405020304" pitchFamily="18" charset="0"/>
              </a:rPr>
              <a:t>It can help to learn how various sensors can be deployed and utilization of their data to generate events and control irrigation systems.</a:t>
            </a: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600" dirty="0">
              <a:latin typeface="Sitka Small" pitchFamily="2" charset="0"/>
            </a:endParaRPr>
          </a:p>
        </p:txBody>
      </p:sp>
    </p:spTree>
    <p:extLst>
      <p:ext uri="{BB962C8B-B14F-4D97-AF65-F5344CB8AC3E}">
        <p14:creationId xmlns:p14="http://schemas.microsoft.com/office/powerpoint/2010/main" val="146288121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2539-FC1A-75E9-085C-5C58C701C940}"/>
              </a:ext>
            </a:extLst>
          </p:cNvPr>
          <p:cNvSpPr>
            <a:spLocks noGrp="1"/>
          </p:cNvSpPr>
          <p:nvPr>
            <p:ph type="title"/>
          </p:nvPr>
        </p:nvSpPr>
        <p:spPr>
          <a:solidFill>
            <a:schemeClr val="tx1"/>
          </a:solidFill>
        </p:spPr>
        <p:txBody>
          <a:bodyPr/>
          <a:lstStyle/>
          <a:p>
            <a:r>
              <a:rPr lang="en-IN" b="1" u="sng" dirty="0">
                <a:solidFill>
                  <a:schemeClr val="bg2"/>
                </a:solidFill>
                <a:latin typeface="Sitka Small" pitchFamily="2" charset="0"/>
              </a:rPr>
              <a:t>9.References</a:t>
            </a:r>
          </a:p>
        </p:txBody>
      </p:sp>
      <p:sp>
        <p:nvSpPr>
          <p:cNvPr id="3" name="Content Placeholder 2">
            <a:extLst>
              <a:ext uri="{FF2B5EF4-FFF2-40B4-BE49-F238E27FC236}">
                <a16:creationId xmlns:a16="http://schemas.microsoft.com/office/drawing/2014/main" id="{13ADF499-8A7C-8879-5377-917139E86B94}"/>
              </a:ext>
            </a:extLst>
          </p:cNvPr>
          <p:cNvSpPr>
            <a:spLocks noGrp="1"/>
          </p:cNvSpPr>
          <p:nvPr>
            <p:ph idx="1"/>
          </p:nvPr>
        </p:nvSpPr>
        <p:spPr/>
        <p:txBody>
          <a:bodyPr>
            <a:normAutofit/>
          </a:bodyPr>
          <a:lstStyle/>
          <a:p>
            <a:pPr marL="151200" indent="0">
              <a:lnSpc>
                <a:spcPct val="150000"/>
              </a:lnSpc>
              <a:buNone/>
              <a:tabLst>
                <a:tab pos="3152775" algn="l"/>
              </a:tabLst>
            </a:pPr>
            <a:endParaRPr lang="en-IN" sz="1600" dirty="0">
              <a:solidFill>
                <a:srgbClr val="00B0F0"/>
              </a:solidFill>
              <a:effectLst/>
              <a:latin typeface="Sitka Small" pitchFamily="2" charset="0"/>
              <a:ea typeface="Times New Roman" panose="02020603050405020304" pitchFamily="18" charset="0"/>
              <a:cs typeface="Times New Roman" panose="02020603050405020304" pitchFamily="18" charset="0"/>
            </a:endParaRPr>
          </a:p>
          <a:p>
            <a:pPr marL="494100" indent="-457200">
              <a:buFont typeface="+mj-lt"/>
              <a:buAutoNum type="arabicPeriod"/>
            </a:pPr>
            <a:r>
              <a:rPr lang="en-IN" sz="1600" dirty="0">
                <a:solidFill>
                  <a:srgbClr val="00B0F0"/>
                </a:solidFill>
                <a:latin typeface="Sitka Small" pitchFamily="2" charset="0"/>
                <a:hlinkClick r:id="rId2">
                  <a:extLst>
                    <a:ext uri="{A12FA001-AC4F-418D-AE19-62706E023703}">
                      <ahyp:hlinkClr xmlns:ahyp="http://schemas.microsoft.com/office/drawing/2018/hyperlinkcolor" val="tx"/>
                    </a:ext>
                  </a:extLst>
                </a:hlinkClick>
              </a:rPr>
              <a:t>https://www.researchgate.net/publication/359107497_SMART_IRRIGATION_SYSTEM</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3">
                  <a:extLst>
                    <a:ext uri="{A12FA001-AC4F-418D-AE19-62706E023703}">
                      <ahyp:hlinkClr xmlns:ahyp="http://schemas.microsoft.com/office/drawing/2018/hyperlinkcolor" val="tx"/>
                    </a:ext>
                  </a:extLst>
                </a:hlinkClick>
              </a:rPr>
              <a:t>https://www.academia.edu/39700687/SMART_WATER_MANAGEMENT_SYSTEM</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4">
                  <a:extLst>
                    <a:ext uri="{A12FA001-AC4F-418D-AE19-62706E023703}">
                      <ahyp:hlinkClr xmlns:ahyp="http://schemas.microsoft.com/office/drawing/2018/hyperlinkcolor" val="tx"/>
                    </a:ext>
                  </a:extLst>
                </a:hlinkClick>
              </a:rPr>
              <a:t>https://extension.okstate.edu/fact-sheets/smart-irrigation-technology-controllers-and-sensors.html</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5">
                  <a:extLst>
                    <a:ext uri="{A12FA001-AC4F-418D-AE19-62706E023703}">
                      <ahyp:hlinkClr xmlns:ahyp="http://schemas.microsoft.com/office/drawing/2018/hyperlinkcolor" val="tx"/>
                    </a:ext>
                  </a:extLst>
                </a:hlinkClick>
              </a:rPr>
              <a:t>https://www.ncbi.nlm.nih.gov/pmc/articles/PMC7070544/</a:t>
            </a:r>
            <a:endParaRPr lang="en-IN" sz="1600" dirty="0">
              <a:solidFill>
                <a:srgbClr val="00B0F0"/>
              </a:solidFill>
              <a:latin typeface="Sitka Small" pitchFamily="2" charset="0"/>
            </a:endParaRPr>
          </a:p>
          <a:p>
            <a:pPr marL="494100" indent="-457200">
              <a:buFont typeface="+mj-lt"/>
              <a:buAutoNum type="arabicPeriod"/>
            </a:pPr>
            <a:endParaRPr lang="en-IN" sz="1600" dirty="0">
              <a:solidFill>
                <a:srgbClr val="00B0F0"/>
              </a:solidFill>
              <a:latin typeface="Sitka Small" pitchFamily="2" charset="0"/>
            </a:endParaRPr>
          </a:p>
          <a:p>
            <a:pPr marL="494100" indent="-457200">
              <a:buFont typeface="+mj-lt"/>
              <a:buAutoNum type="arabicPeriod"/>
            </a:pPr>
            <a:r>
              <a:rPr lang="en-IN" sz="1600" dirty="0">
                <a:solidFill>
                  <a:srgbClr val="00B0F0"/>
                </a:solidFill>
                <a:latin typeface="Sitka Small" pitchFamily="2" charset="0"/>
                <a:hlinkClick r:id="rId6">
                  <a:extLst>
                    <a:ext uri="{A12FA001-AC4F-418D-AE19-62706E023703}">
                      <ahyp:hlinkClr xmlns:ahyp="http://schemas.microsoft.com/office/drawing/2018/hyperlinkcolor" val="tx"/>
                    </a:ext>
                  </a:extLst>
                </a:hlinkClick>
              </a:rPr>
              <a:t>http://ageconsearch.umn.edu/bitstream/27974/1/02010009.pdf</a:t>
            </a:r>
            <a:endParaRPr lang="en-IN" sz="1600" dirty="0">
              <a:solidFill>
                <a:srgbClr val="00B0F0"/>
              </a:solidFill>
              <a:latin typeface="Sitka Small" pitchFamily="2" charset="0"/>
            </a:endParaRPr>
          </a:p>
        </p:txBody>
      </p:sp>
    </p:spTree>
    <p:extLst>
      <p:ext uri="{BB962C8B-B14F-4D97-AF65-F5344CB8AC3E}">
        <p14:creationId xmlns:p14="http://schemas.microsoft.com/office/powerpoint/2010/main" val="278617540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5CE3D6-19AD-08BB-3F96-0BC6FF33EFE7}"/>
              </a:ext>
            </a:extLst>
          </p:cNvPr>
          <p:cNvSpPr/>
          <p:nvPr/>
        </p:nvSpPr>
        <p:spPr>
          <a:xfrm>
            <a:off x="2532582" y="2420260"/>
            <a:ext cx="6444270" cy="11079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IN"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haroni" panose="02010803020104030203" pitchFamily="2" charset="-79"/>
                <a:ea typeface="Cascadia Mono SemiBold" panose="020B0609020000020004" pitchFamily="49" charset="0"/>
                <a:cs typeface="Aharoni" panose="02010803020104030203" pitchFamily="2" charset="-79"/>
              </a:rPr>
              <a:t>THANK YOU</a:t>
            </a:r>
          </a:p>
        </p:txBody>
      </p:sp>
    </p:spTree>
    <p:extLst>
      <p:ext uri="{BB962C8B-B14F-4D97-AF65-F5344CB8AC3E}">
        <p14:creationId xmlns:p14="http://schemas.microsoft.com/office/powerpoint/2010/main" val="1859944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FA35-1655-867D-992E-5BC5A69E00FA}"/>
              </a:ext>
            </a:extLst>
          </p:cNvPr>
          <p:cNvSpPr>
            <a:spLocks noGrp="1"/>
          </p:cNvSpPr>
          <p:nvPr>
            <p:ph type="title"/>
          </p:nvPr>
        </p:nvSpPr>
        <p:spPr>
          <a:xfrm>
            <a:off x="2034491" y="187943"/>
            <a:ext cx="7729728" cy="1188720"/>
          </a:xfrm>
          <a:solidFill>
            <a:schemeClr val="tx1"/>
          </a:solidFill>
        </p:spPr>
        <p:txBody>
          <a:bodyPr>
            <a:normAutofit/>
          </a:bodyPr>
          <a:lstStyle/>
          <a:p>
            <a:r>
              <a:rPr lang="en-IN" sz="4000" b="1" u="sng" dirty="0">
                <a:solidFill>
                  <a:schemeClr val="bg1"/>
                </a:solidFill>
                <a:effectLst>
                  <a:outerShdw blurRad="38100" dist="38100" dir="2700000" algn="tl">
                    <a:srgbClr val="000000">
                      <a:alpha val="43137"/>
                    </a:srgbClr>
                  </a:outerShdw>
                </a:effectLst>
                <a:latin typeface="Sitka Small" pitchFamily="2" charset="0"/>
              </a:rPr>
              <a:t>OUTLINE</a:t>
            </a:r>
          </a:p>
        </p:txBody>
      </p:sp>
      <p:sp>
        <p:nvSpPr>
          <p:cNvPr id="3" name="Content Placeholder 2">
            <a:extLst>
              <a:ext uri="{FF2B5EF4-FFF2-40B4-BE49-F238E27FC236}">
                <a16:creationId xmlns:a16="http://schemas.microsoft.com/office/drawing/2014/main" id="{22924A09-BFF2-79B7-D183-EC223D4CAABB}"/>
              </a:ext>
            </a:extLst>
          </p:cNvPr>
          <p:cNvSpPr>
            <a:spLocks noGrp="1"/>
          </p:cNvSpPr>
          <p:nvPr>
            <p:ph idx="1"/>
          </p:nvPr>
        </p:nvSpPr>
        <p:spPr>
          <a:xfrm>
            <a:off x="2122982" y="1723644"/>
            <a:ext cx="7729728" cy="5134356"/>
          </a:xfrm>
        </p:spPr>
        <p:txBody>
          <a:bodyPr>
            <a:normAutofit fontScale="25000" lnSpcReduction="20000"/>
          </a:bodyPr>
          <a:lstStyle/>
          <a:p>
            <a:pPr marL="342900" indent="-342900">
              <a:buClr>
                <a:schemeClr val="tx1"/>
              </a:buClr>
              <a:buSzPct val="103000"/>
              <a:buFont typeface="+mj-lt"/>
              <a:buAutoNum type="arabicPeriod"/>
            </a:pPr>
            <a:r>
              <a:rPr lang="en-IN" sz="8000" dirty="0"/>
              <a:t>Introduction</a:t>
            </a:r>
          </a:p>
          <a:p>
            <a:pPr marL="342900" indent="-342900">
              <a:buClr>
                <a:schemeClr val="tx1"/>
              </a:buClr>
              <a:buSzPct val="103000"/>
              <a:buFont typeface="+mj-lt"/>
              <a:buAutoNum type="arabicPeriod"/>
            </a:pPr>
            <a:r>
              <a:rPr lang="en-IN" sz="8000" dirty="0"/>
              <a:t>Problem Statement</a:t>
            </a:r>
          </a:p>
          <a:p>
            <a:pPr marL="342900" indent="-342900">
              <a:buClr>
                <a:schemeClr val="tx1"/>
              </a:buClr>
              <a:buSzPct val="103000"/>
              <a:buFont typeface="+mj-lt"/>
              <a:buAutoNum type="arabicPeriod"/>
            </a:pPr>
            <a:r>
              <a:rPr lang="en-IN" sz="8000" dirty="0"/>
              <a:t>Existing System</a:t>
            </a:r>
          </a:p>
          <a:p>
            <a:pPr marL="342900" indent="-342900">
              <a:buClr>
                <a:schemeClr val="tx1"/>
              </a:buClr>
              <a:buSzPct val="103000"/>
              <a:buFont typeface="+mj-lt"/>
              <a:buAutoNum type="arabicPeriod"/>
            </a:pPr>
            <a:r>
              <a:rPr lang="en-IN" sz="8000" dirty="0"/>
              <a:t>Disadvantage of Existing System</a:t>
            </a:r>
          </a:p>
          <a:p>
            <a:pPr marL="342900" indent="-342900">
              <a:buClr>
                <a:schemeClr val="tx1"/>
              </a:buClr>
              <a:buSzPct val="103000"/>
              <a:buFont typeface="+mj-lt"/>
              <a:buAutoNum type="arabicPeriod"/>
            </a:pPr>
            <a:r>
              <a:rPr lang="en-IN" sz="8000" dirty="0"/>
              <a:t>Proposed System</a:t>
            </a:r>
          </a:p>
          <a:p>
            <a:pPr marL="342900" indent="-342900">
              <a:buClr>
                <a:schemeClr val="tx1"/>
              </a:buClr>
              <a:buSzPct val="103000"/>
              <a:buFont typeface="+mj-lt"/>
              <a:buAutoNum type="arabicPeriod"/>
            </a:pPr>
            <a:r>
              <a:rPr lang="en-IN" sz="8000" dirty="0"/>
              <a:t>Working of Proposed System</a:t>
            </a:r>
          </a:p>
          <a:p>
            <a:pPr marL="0" indent="0">
              <a:buClr>
                <a:schemeClr val="tx1"/>
              </a:buClr>
              <a:buSzPct val="103000"/>
              <a:buNone/>
            </a:pPr>
            <a:r>
              <a:rPr lang="en-IN" sz="8000" dirty="0"/>
              <a:t>          </a:t>
            </a:r>
            <a:r>
              <a:rPr lang="en-IN" sz="8000" dirty="0" err="1"/>
              <a:t>i</a:t>
            </a:r>
            <a:r>
              <a:rPr lang="en-IN" sz="8000" dirty="0"/>
              <a:t>.   Architecture</a:t>
            </a:r>
          </a:p>
          <a:p>
            <a:pPr marL="0" indent="0">
              <a:buClr>
                <a:schemeClr val="tx1"/>
              </a:buClr>
              <a:buSzPct val="103000"/>
              <a:buNone/>
            </a:pPr>
            <a:r>
              <a:rPr lang="en-IN" sz="8000" dirty="0"/>
              <a:t>          ii.  Module</a:t>
            </a:r>
          </a:p>
          <a:p>
            <a:pPr marL="0" indent="0">
              <a:buClr>
                <a:schemeClr val="tx1"/>
              </a:buClr>
              <a:buSzPct val="103000"/>
              <a:buNone/>
            </a:pPr>
            <a:r>
              <a:rPr lang="en-IN" sz="8000" dirty="0"/>
              <a:t>          iii. Code</a:t>
            </a:r>
          </a:p>
          <a:p>
            <a:pPr marL="0" indent="0">
              <a:buClr>
                <a:schemeClr val="tx1"/>
              </a:buClr>
              <a:buSzPct val="103000"/>
              <a:buNone/>
            </a:pPr>
            <a:r>
              <a:rPr lang="en-IN" sz="8000" dirty="0"/>
              <a:t>          iv.  Output</a:t>
            </a:r>
          </a:p>
          <a:p>
            <a:pPr marL="342900" indent="-342900">
              <a:buClr>
                <a:schemeClr val="tx1"/>
              </a:buClr>
              <a:buSzPct val="103000"/>
              <a:buAutoNum type="arabicPeriod" startAt="7"/>
            </a:pPr>
            <a:r>
              <a:rPr lang="en-IN" sz="8000" dirty="0"/>
              <a:t>Conclusion</a:t>
            </a:r>
          </a:p>
          <a:p>
            <a:pPr marL="342900" indent="-342900">
              <a:buClr>
                <a:schemeClr val="tx1"/>
              </a:buClr>
              <a:buSzPct val="103000"/>
              <a:buAutoNum type="arabicPeriod" startAt="7"/>
            </a:pPr>
            <a:r>
              <a:rPr lang="en-IN" sz="8000" dirty="0"/>
              <a:t>Future Enhancement</a:t>
            </a:r>
          </a:p>
          <a:p>
            <a:pPr marL="342900" indent="-342900">
              <a:buClr>
                <a:schemeClr val="tx1"/>
              </a:buClr>
              <a:buSzPct val="103000"/>
              <a:buAutoNum type="arabicPeriod" startAt="7"/>
            </a:pPr>
            <a:r>
              <a:rPr lang="en-IN" sz="8000" dirty="0"/>
              <a:t>Reference</a:t>
            </a:r>
          </a:p>
          <a:p>
            <a:pPr marL="342900" indent="-342900">
              <a:buClr>
                <a:schemeClr val="tx1"/>
              </a:buClr>
              <a:buSzPct val="103000"/>
              <a:buFont typeface="+mj-lt"/>
              <a:buAutoNum type="arabicPeriod"/>
            </a:pPr>
            <a:endParaRPr lang="en-IN" dirty="0"/>
          </a:p>
        </p:txBody>
      </p:sp>
    </p:spTree>
    <p:extLst>
      <p:ext uri="{BB962C8B-B14F-4D97-AF65-F5344CB8AC3E}">
        <p14:creationId xmlns:p14="http://schemas.microsoft.com/office/powerpoint/2010/main" val="264320764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017F-5F6B-F341-A493-DC153EBA1ACD}"/>
              </a:ext>
            </a:extLst>
          </p:cNvPr>
          <p:cNvSpPr>
            <a:spLocks noGrp="1"/>
          </p:cNvSpPr>
          <p:nvPr>
            <p:ph type="title"/>
          </p:nvPr>
        </p:nvSpPr>
        <p:spPr>
          <a:xfrm>
            <a:off x="913795" y="309715"/>
            <a:ext cx="10353762" cy="970450"/>
          </a:xfrm>
          <a:solidFill>
            <a:schemeClr val="tx1"/>
          </a:solidFill>
        </p:spPr>
        <p:txBody>
          <a:bodyPr>
            <a:normAutofit/>
          </a:bodyPr>
          <a:lstStyle/>
          <a:p>
            <a:r>
              <a:rPr lang="en-IN" b="1" u="sng" dirty="0">
                <a:solidFill>
                  <a:schemeClr val="bg1"/>
                </a:solidFill>
                <a:latin typeface="Sitka Small" pitchFamily="2" charset="0"/>
              </a:rPr>
              <a:t>1.INTRODUCTION</a:t>
            </a:r>
          </a:p>
        </p:txBody>
      </p:sp>
      <p:sp>
        <p:nvSpPr>
          <p:cNvPr id="3" name="Content Placeholder 2">
            <a:extLst>
              <a:ext uri="{FF2B5EF4-FFF2-40B4-BE49-F238E27FC236}">
                <a16:creationId xmlns:a16="http://schemas.microsoft.com/office/drawing/2014/main" id="{5A0D591F-5260-B5E0-9262-082DD1E558E8}"/>
              </a:ext>
            </a:extLst>
          </p:cNvPr>
          <p:cNvSpPr>
            <a:spLocks noGrp="1"/>
          </p:cNvSpPr>
          <p:nvPr>
            <p:ph idx="1"/>
          </p:nvPr>
        </p:nvSpPr>
        <p:spPr>
          <a:xfrm>
            <a:off x="913795" y="1425677"/>
            <a:ext cx="10353762" cy="5319252"/>
          </a:xfrm>
        </p:spPr>
        <p:txBody>
          <a:bodyPr>
            <a:normAutofit/>
          </a:bodyPr>
          <a:lstStyle/>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Internet of Things is a network of computing devices which can collect and exchange the data. Due to day-to-day activities human life is busy and it is hard to keep track of scheduled watering of plants. </a:t>
            </a:r>
          </a:p>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Therefore, water controlling system implementation makes potential significance in home appliances. Arduino is an open-source electronics electronic platform based on easy-to-use and software. Arduino boards can read inputs and turn it into an output like activating a motor. Over the years Arduino has been the brain thousands of projects, from everyday objects to complex scientific instruments.</a:t>
            </a:r>
            <a:endParaRPr lang="en-IN" sz="1600" dirty="0">
              <a:effectLst/>
              <a:latin typeface="Sitka Small" pitchFamily="2" charset="0"/>
              <a:ea typeface="Times New Roman" panose="02020603050405020304" pitchFamily="18" charset="0"/>
              <a:cs typeface="Times New Roman" panose="02020603050405020304" pitchFamily="18" charset="0"/>
            </a:endParaRPr>
          </a:p>
          <a:p>
            <a:pPr indent="457200">
              <a:lnSpc>
                <a:spcPct val="150000"/>
              </a:lnSpc>
              <a:spcAft>
                <a:spcPts val="800"/>
              </a:spcAft>
            </a:pPr>
            <a:r>
              <a:rPr lang="en-US" sz="1600" dirty="0">
                <a:effectLst/>
                <a:latin typeface="Sitka Small" pitchFamily="2" charset="0"/>
                <a:ea typeface="Times New Roman" panose="02020603050405020304" pitchFamily="18" charset="0"/>
                <a:cs typeface="Times New Roman" panose="02020603050405020304" pitchFamily="18" charset="0"/>
              </a:rPr>
              <a:t>Using Arduino and Internet of Things, irrigation of home garden can be automated. The Smart Water Irrigation system uses a sensor that checks the moisture level in the soil and automatically turns the water pump on till the moisture level in the soil reaches up to a particular level.</a:t>
            </a:r>
            <a:endParaRPr lang="en-IN" sz="1600" dirty="0">
              <a:effectLst/>
              <a:latin typeface="Sitka Small" pitchFamily="2" charset="0"/>
              <a:ea typeface="Times New Roman" panose="02020603050405020304" pitchFamily="18" charset="0"/>
              <a:cs typeface="Times New Roman" panose="02020603050405020304" pitchFamily="18" charset="0"/>
            </a:endParaRPr>
          </a:p>
          <a:p>
            <a:endParaRPr lang="en-IN" sz="1000" dirty="0">
              <a:latin typeface="Century Gothic" panose="020B0502020202020204" pitchFamily="34" charset="0"/>
            </a:endParaRPr>
          </a:p>
        </p:txBody>
      </p:sp>
    </p:spTree>
    <p:extLst>
      <p:ext uri="{BB962C8B-B14F-4D97-AF65-F5344CB8AC3E}">
        <p14:creationId xmlns:p14="http://schemas.microsoft.com/office/powerpoint/2010/main" val="340263143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5395-5A99-181B-5DA7-67D1A4191283}"/>
              </a:ext>
            </a:extLst>
          </p:cNvPr>
          <p:cNvSpPr>
            <a:spLocks noGrp="1"/>
          </p:cNvSpPr>
          <p:nvPr>
            <p:ph type="title"/>
          </p:nvPr>
        </p:nvSpPr>
        <p:spPr>
          <a:xfrm>
            <a:off x="913795" y="265471"/>
            <a:ext cx="10353762" cy="970450"/>
          </a:xfrm>
          <a:solidFill>
            <a:schemeClr val="tx1"/>
          </a:solidFill>
        </p:spPr>
        <p:txBody>
          <a:bodyPr/>
          <a:lstStyle/>
          <a:p>
            <a:r>
              <a:rPr lang="en-IN" b="1" u="sng" dirty="0">
                <a:solidFill>
                  <a:schemeClr val="bg2"/>
                </a:solidFill>
                <a:latin typeface="Sitka Small" pitchFamily="2" charset="0"/>
              </a:rPr>
              <a:t>2.Problem Statement</a:t>
            </a:r>
          </a:p>
        </p:txBody>
      </p:sp>
      <p:sp>
        <p:nvSpPr>
          <p:cNvPr id="3" name="Content Placeholder 2">
            <a:extLst>
              <a:ext uri="{FF2B5EF4-FFF2-40B4-BE49-F238E27FC236}">
                <a16:creationId xmlns:a16="http://schemas.microsoft.com/office/drawing/2014/main" id="{F594420F-7205-193C-34C9-EA500F9E7BFE}"/>
              </a:ext>
            </a:extLst>
          </p:cNvPr>
          <p:cNvSpPr>
            <a:spLocks noGrp="1"/>
          </p:cNvSpPr>
          <p:nvPr>
            <p:ph idx="1"/>
          </p:nvPr>
        </p:nvSpPr>
        <p:spPr/>
        <p:txBody>
          <a:bodyPr>
            <a:normAutofit/>
          </a:bodyPr>
          <a:lstStyle/>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Nowadays, despite being an agricultural country, the number of people who die of hunger is still quite high. Access to food seems to be difficult, as price and quantity of food is still beyond the capability of the lower middle class and lower class.</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Irrigation induced Crop failure is a major cause of crop loss every year, and in the age of water crises, this has been elevated to great levels. In order to keep up with increasing demand, farmers are required to increase crop efficiency, by rapidly advancing technologies.</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In order to handle Irrigation issues, this system has been devised and implemented. Usually, farmers need large scale manpower to irrigate large lands simultaneously. </a:t>
            </a:r>
          </a:p>
          <a:p>
            <a:pPr marL="36900" indent="0">
              <a:buNone/>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However </a:t>
            </a:r>
            <a:r>
              <a:rPr lang="en-US" sz="1600" b="1" u="sng"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Smart Water Irrigation System (SWIS)</a:t>
            </a:r>
            <a:r>
              <a:rPr lang="en-US" sz="1600" b="1"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 </a:t>
            </a: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is an automatic system that facilitates automated irrigation of lands simultaneously, upon need. Smart irrigation system is a method that prevent of wasting water in small scale such as home garden or even in big scale like football or agriculture field.</a:t>
            </a:r>
            <a:endParaRPr lang="en-IN"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endParaRPr>
          </a:p>
          <a:p>
            <a:pPr marL="36900" indent="0">
              <a:buNone/>
            </a:pPr>
            <a:endParaRPr lang="en-IN" sz="1600" dirty="0">
              <a:solidFill>
                <a:schemeClr val="tx1">
                  <a:lumMod val="95000"/>
                </a:schemeClr>
              </a:solidFill>
              <a:latin typeface="Sitka Small" pitchFamily="2" charset="0"/>
            </a:endParaRPr>
          </a:p>
        </p:txBody>
      </p:sp>
    </p:spTree>
    <p:extLst>
      <p:ext uri="{BB962C8B-B14F-4D97-AF65-F5344CB8AC3E}">
        <p14:creationId xmlns:p14="http://schemas.microsoft.com/office/powerpoint/2010/main" val="233530931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2B1D-70BA-A9E7-CBFB-ED23C63248AA}"/>
              </a:ext>
            </a:extLst>
          </p:cNvPr>
          <p:cNvSpPr>
            <a:spLocks noGrp="1"/>
          </p:cNvSpPr>
          <p:nvPr>
            <p:ph type="title"/>
          </p:nvPr>
        </p:nvSpPr>
        <p:spPr>
          <a:xfrm>
            <a:off x="913795" y="235974"/>
            <a:ext cx="10353762" cy="970450"/>
          </a:xfrm>
          <a:solidFill>
            <a:schemeClr val="tx1"/>
          </a:solidFill>
        </p:spPr>
        <p:txBody>
          <a:bodyPr/>
          <a:lstStyle/>
          <a:p>
            <a:r>
              <a:rPr lang="en-IN" b="1" u="sng" dirty="0">
                <a:solidFill>
                  <a:schemeClr val="bg2"/>
                </a:solidFill>
                <a:latin typeface="Sitka Small" pitchFamily="2" charset="0"/>
              </a:rPr>
              <a:t>3.Existing System</a:t>
            </a:r>
          </a:p>
        </p:txBody>
      </p:sp>
      <p:sp>
        <p:nvSpPr>
          <p:cNvPr id="3" name="Content Placeholder 2">
            <a:extLst>
              <a:ext uri="{FF2B5EF4-FFF2-40B4-BE49-F238E27FC236}">
                <a16:creationId xmlns:a16="http://schemas.microsoft.com/office/drawing/2014/main" id="{60EFFF66-5F0A-7D43-2167-E73F2F96AF23}"/>
              </a:ext>
            </a:extLst>
          </p:cNvPr>
          <p:cNvSpPr>
            <a:spLocks noGrp="1"/>
          </p:cNvSpPr>
          <p:nvPr>
            <p:ph idx="1"/>
          </p:nvPr>
        </p:nvSpPr>
        <p:spPr/>
        <p:txBody>
          <a:bodyPr>
            <a:noAutofit/>
          </a:bodyPr>
          <a:lstStyle/>
          <a:p>
            <a:pPr algn="just">
              <a:lnSpc>
                <a:spcPct val="150000"/>
              </a:lnSpc>
              <a:spcAft>
                <a:spcPts val="1000"/>
              </a:spcAft>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According to the agricultural view, the continuous extraction of water from earth is reducing the water level due to which lot of land is coming slowly in the zones of un-irrigated land. The existing system of manual irrigation is very inefficient about solving these issues. </a:t>
            </a:r>
          </a:p>
          <a:p>
            <a:pPr algn="just">
              <a:lnSpc>
                <a:spcPct val="150000"/>
              </a:lnSpc>
              <a:spcAft>
                <a:spcPts val="1000"/>
              </a:spcAft>
            </a:pPr>
            <a:r>
              <a:rPr lang="en-US" sz="1600" dirty="0">
                <a:solidFill>
                  <a:schemeClr val="tx1">
                    <a:lumMod val="95000"/>
                  </a:schemeClr>
                </a:solidFill>
                <a:effectLst/>
                <a:latin typeface="Sitka Small" pitchFamily="2" charset="0"/>
                <a:ea typeface="Times New Roman" panose="02020603050405020304" pitchFamily="18" charset="0"/>
                <a:cs typeface="Times New Roman" panose="02020603050405020304" pitchFamily="18" charset="0"/>
              </a:rPr>
              <a:t>In modern drip irrigation systems, the most significant advantage is that water is supplied near the root zone of the plants drip by drip due to which a large quantity of water is saved. At the present era, the farmers have been using irrigation techniques in India through manual control in which farmers irrigate the land at the regular intervals. </a:t>
            </a:r>
          </a:p>
        </p:txBody>
      </p:sp>
    </p:spTree>
    <p:extLst>
      <p:ext uri="{BB962C8B-B14F-4D97-AF65-F5344CB8AC3E}">
        <p14:creationId xmlns:p14="http://schemas.microsoft.com/office/powerpoint/2010/main" val="334628296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F5B751A0-164B-40EB-CD30-448EAE76CEF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039899" y="3429000"/>
            <a:ext cx="4248000" cy="3133494"/>
          </a:xfrm>
          <a:ln>
            <a:solidFill>
              <a:schemeClr val="bg1">
                <a:lumMod val="85000"/>
                <a:lumOff val="15000"/>
              </a:schemeClr>
            </a:solidFill>
          </a:ln>
        </p:spPr>
      </p:pic>
      <p:pic>
        <p:nvPicPr>
          <p:cNvPr id="21" name="Picture 20">
            <a:extLst>
              <a:ext uri="{FF2B5EF4-FFF2-40B4-BE49-F238E27FC236}">
                <a16:creationId xmlns:a16="http://schemas.microsoft.com/office/drawing/2014/main" id="{FB453B75-D38B-6969-08BC-43D3D37E65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47018" y="558726"/>
            <a:ext cx="4572000" cy="3047255"/>
          </a:xfrm>
          <a:prstGeom prst="rect">
            <a:avLst/>
          </a:prstGeom>
          <a:ln>
            <a:solidFill>
              <a:schemeClr val="bg1">
                <a:lumMod val="95000"/>
                <a:lumOff val="5000"/>
              </a:schemeClr>
            </a:solidFill>
          </a:ln>
        </p:spPr>
      </p:pic>
    </p:spTree>
    <p:extLst>
      <p:ext uri="{BB962C8B-B14F-4D97-AF65-F5344CB8AC3E}">
        <p14:creationId xmlns:p14="http://schemas.microsoft.com/office/powerpoint/2010/main" val="16353224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1EC4AF-9CBF-15FD-8F31-C0C45574A08B}"/>
              </a:ext>
            </a:extLst>
          </p:cNvPr>
          <p:cNvSpPr>
            <a:spLocks noGrp="1"/>
          </p:cNvSpPr>
          <p:nvPr>
            <p:ph idx="1"/>
          </p:nvPr>
        </p:nvSpPr>
        <p:spPr>
          <a:xfrm flipH="1">
            <a:off x="825908" y="1101213"/>
            <a:ext cx="10353675" cy="4926320"/>
          </a:xfrm>
        </p:spPr>
        <p:txBody>
          <a:bodyPr>
            <a:normAutofit/>
          </a:bodyPr>
          <a:lstStyle/>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This process sometimes consumes more water or sometimes the water reaches late due to which crops get dried. Water deficiency can be detrimental to plants before visible wilting occurs. Slowed growth rate, lighter weight fruit follows slight water deficiency. For people who are interested to have fresh fruits and vegetable right in their backyard, but don’t get enough time to water the garden may not want to purchase agricultural irrigation systems like drip irrigation as it will cost more and is not much useful for home gardens. </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This problem can be perfectly rectified if we use automatic irrigation system in which the irrigation will take place only when there will be acute requirement of water. And it is affordable for automation of watering plants in home gardens.</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a:p>
            <a:endParaRPr lang="en-IN" sz="1600" dirty="0">
              <a:solidFill>
                <a:schemeClr val="tx1"/>
              </a:solidFill>
              <a:latin typeface="Sitka Small" pitchFamily="2" charset="0"/>
            </a:endParaRPr>
          </a:p>
        </p:txBody>
      </p:sp>
      <p:sp>
        <p:nvSpPr>
          <p:cNvPr id="9" name="TextBox 8">
            <a:extLst>
              <a:ext uri="{FF2B5EF4-FFF2-40B4-BE49-F238E27FC236}">
                <a16:creationId xmlns:a16="http://schemas.microsoft.com/office/drawing/2014/main" id="{E32D27E2-2B06-C73F-F727-384828566C4F}"/>
              </a:ext>
            </a:extLst>
          </p:cNvPr>
          <p:cNvSpPr txBox="1"/>
          <p:nvPr/>
        </p:nvSpPr>
        <p:spPr>
          <a:xfrm>
            <a:off x="825909" y="112712"/>
            <a:ext cx="10353675" cy="707886"/>
          </a:xfrm>
          <a:prstGeom prst="rect">
            <a:avLst/>
          </a:prstGeom>
          <a:solidFill>
            <a:schemeClr val="tx1"/>
          </a:solidFill>
        </p:spPr>
        <p:txBody>
          <a:bodyPr wrap="square" rtlCol="0">
            <a:spAutoFit/>
          </a:bodyPr>
          <a:lstStyle/>
          <a:p>
            <a:pPr algn="ctr"/>
            <a:r>
              <a:rPr lang="en-IN" sz="4000" b="1" u="sng" dirty="0">
                <a:solidFill>
                  <a:schemeClr val="bg2"/>
                </a:solidFill>
                <a:effectLst>
                  <a:outerShdw blurRad="38100" dist="38100" dir="2700000" algn="tl">
                    <a:srgbClr val="000000">
                      <a:alpha val="43137"/>
                    </a:srgbClr>
                  </a:outerShdw>
                </a:effectLst>
                <a:latin typeface="Sitka Small" pitchFamily="2" charset="0"/>
              </a:rPr>
              <a:t>4.Disadvantages of existing method</a:t>
            </a:r>
          </a:p>
        </p:txBody>
      </p:sp>
    </p:spTree>
    <p:extLst>
      <p:ext uri="{BB962C8B-B14F-4D97-AF65-F5344CB8AC3E}">
        <p14:creationId xmlns:p14="http://schemas.microsoft.com/office/powerpoint/2010/main" val="2252274195"/>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2D13-EC4B-26EB-0FA8-4CF7BD5D943B}"/>
              </a:ext>
            </a:extLst>
          </p:cNvPr>
          <p:cNvSpPr>
            <a:spLocks noGrp="1"/>
          </p:cNvSpPr>
          <p:nvPr>
            <p:ph type="title"/>
          </p:nvPr>
        </p:nvSpPr>
        <p:spPr>
          <a:xfrm>
            <a:off x="913795" y="216309"/>
            <a:ext cx="10353762" cy="970450"/>
          </a:xfrm>
          <a:solidFill>
            <a:schemeClr val="tx1"/>
          </a:solidFill>
        </p:spPr>
        <p:txBody>
          <a:bodyPr/>
          <a:lstStyle/>
          <a:p>
            <a:r>
              <a:rPr lang="en-IN" b="1" u="sng" dirty="0">
                <a:solidFill>
                  <a:schemeClr val="bg2"/>
                </a:solidFill>
                <a:latin typeface="Sitka Small" pitchFamily="2" charset="0"/>
              </a:rPr>
              <a:t>5.Proposed System</a:t>
            </a:r>
          </a:p>
        </p:txBody>
      </p:sp>
      <p:sp>
        <p:nvSpPr>
          <p:cNvPr id="3" name="Content Placeholder 2">
            <a:extLst>
              <a:ext uri="{FF2B5EF4-FFF2-40B4-BE49-F238E27FC236}">
                <a16:creationId xmlns:a16="http://schemas.microsoft.com/office/drawing/2014/main" id="{C891ADF8-F7F6-2FE8-BE77-7C11BA465FA9}"/>
              </a:ext>
            </a:extLst>
          </p:cNvPr>
          <p:cNvSpPr>
            <a:spLocks noGrp="1"/>
          </p:cNvSpPr>
          <p:nvPr>
            <p:ph idx="1"/>
          </p:nvPr>
        </p:nvSpPr>
        <p:spPr/>
        <p:txBody>
          <a:bodyPr>
            <a:noAutofit/>
          </a:bodyPr>
          <a:lstStyle/>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 All the lands to be irrigated manually are automatically irrigated by this system. When compared to the previous system where farmers need to frequently and constantly keep monitoring the field for signs of dryness, this system will reduce the time needed to be spent on monitoring the field. </a:t>
            </a:r>
          </a:p>
          <a:p>
            <a:pPr algn="just">
              <a:lnSpc>
                <a:spcPct val="150000"/>
              </a:lnSpc>
              <a:spcAft>
                <a:spcPts val="1000"/>
              </a:spcAft>
            </a:pPr>
            <a:r>
              <a:rPr lang="en-US" sz="1600" dirty="0">
                <a:solidFill>
                  <a:schemeClr val="tx1"/>
                </a:solidFill>
                <a:effectLst/>
                <a:latin typeface="Sitka Small" pitchFamily="2" charset="0"/>
                <a:ea typeface="Times New Roman" panose="02020603050405020304" pitchFamily="18" charset="0"/>
                <a:cs typeface="Times New Roman" panose="02020603050405020304" pitchFamily="18" charset="0"/>
              </a:rPr>
              <a:t>It greatly diminishes the need for manpower by a great value. This system will be able to function even when the owner is unavailable for a small period, hence ensuring proper irrigation even in the absence of people. Also, water will not be wasted during traversal.</a:t>
            </a:r>
            <a:endParaRPr lang="en-IN" sz="1600" dirty="0">
              <a:solidFill>
                <a:schemeClr val="tx1"/>
              </a:solidFill>
              <a:effectLst/>
              <a:latin typeface="Sitka Small"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34247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571D-B3E1-3C8B-80D9-8F350C363BDE}"/>
              </a:ext>
            </a:extLst>
          </p:cNvPr>
          <p:cNvSpPr>
            <a:spLocks noGrp="1"/>
          </p:cNvSpPr>
          <p:nvPr>
            <p:ph type="title"/>
          </p:nvPr>
        </p:nvSpPr>
        <p:spPr>
          <a:xfrm>
            <a:off x="913795" y="155023"/>
            <a:ext cx="10353762" cy="970450"/>
          </a:xfrm>
          <a:solidFill>
            <a:schemeClr val="tx1"/>
          </a:solidFill>
        </p:spPr>
        <p:txBody>
          <a:bodyPr/>
          <a:lstStyle/>
          <a:p>
            <a:r>
              <a:rPr lang="en-IN" b="1" u="sng" dirty="0">
                <a:solidFill>
                  <a:schemeClr val="bg2"/>
                </a:solidFill>
                <a:latin typeface="Sitka Small" pitchFamily="2" charset="0"/>
              </a:rPr>
              <a:t>6.Working of Proposed System</a:t>
            </a:r>
          </a:p>
        </p:txBody>
      </p:sp>
      <p:sp>
        <p:nvSpPr>
          <p:cNvPr id="3" name="Content Placeholder 2">
            <a:extLst>
              <a:ext uri="{FF2B5EF4-FFF2-40B4-BE49-F238E27FC236}">
                <a16:creationId xmlns:a16="http://schemas.microsoft.com/office/drawing/2014/main" id="{DD59E7F9-5171-2268-8351-7592522F56B8}"/>
              </a:ext>
            </a:extLst>
          </p:cNvPr>
          <p:cNvSpPr>
            <a:spLocks noGrp="1"/>
          </p:cNvSpPr>
          <p:nvPr>
            <p:ph idx="1"/>
          </p:nvPr>
        </p:nvSpPr>
        <p:spPr>
          <a:xfrm>
            <a:off x="913795" y="1356852"/>
            <a:ext cx="10353762" cy="4463845"/>
          </a:xfrm>
        </p:spPr>
        <p:txBody>
          <a:bodyPr/>
          <a:lstStyle/>
          <a:p>
            <a:pPr marL="36900" indent="0">
              <a:buNone/>
            </a:pPr>
            <a:r>
              <a:rPr lang="en-IN" b="1" u="sng" dirty="0" err="1"/>
              <a:t>i</a:t>
            </a:r>
            <a:r>
              <a:rPr lang="en-IN" b="1" u="sng" dirty="0"/>
              <a:t>. </a:t>
            </a:r>
            <a:r>
              <a:rPr lang="en-IN" b="1" u="sng" dirty="0">
                <a:effectLst/>
              </a:rPr>
              <a:t>Architecture</a:t>
            </a:r>
            <a:r>
              <a:rPr lang="en-IN" b="1" u="sng" dirty="0"/>
              <a:t>:</a:t>
            </a:r>
          </a:p>
          <a:p>
            <a:pPr marL="36900" indent="0">
              <a:buNone/>
            </a:pPr>
            <a:endParaRPr lang="en-IN" dirty="0"/>
          </a:p>
        </p:txBody>
      </p:sp>
      <p:pic>
        <p:nvPicPr>
          <p:cNvPr id="4" name="Picture 3" descr="Diagram&#10;&#10;Description automatically generated">
            <a:extLst>
              <a:ext uri="{FF2B5EF4-FFF2-40B4-BE49-F238E27FC236}">
                <a16:creationId xmlns:a16="http://schemas.microsoft.com/office/drawing/2014/main" id="{C75C622E-D8E3-0BDC-AA8B-2FD3AD1562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955" y="1891501"/>
            <a:ext cx="5177155" cy="2627630"/>
          </a:xfrm>
          <a:prstGeom prst="rect">
            <a:avLst/>
          </a:prstGeom>
          <a:noFill/>
        </p:spPr>
      </p:pic>
      <p:pic>
        <p:nvPicPr>
          <p:cNvPr id="5" name="Picture 4">
            <a:extLst>
              <a:ext uri="{FF2B5EF4-FFF2-40B4-BE49-F238E27FC236}">
                <a16:creationId xmlns:a16="http://schemas.microsoft.com/office/drawing/2014/main" id="{918BA17A-F3C0-C215-CEB8-619DAC9128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1607" y="1891501"/>
            <a:ext cx="5274978" cy="3960000"/>
          </a:xfrm>
          <a:prstGeom prst="rect">
            <a:avLst/>
          </a:prstGeom>
          <a:noFill/>
        </p:spPr>
      </p:pic>
      <p:sp>
        <p:nvSpPr>
          <p:cNvPr id="6" name="TextBox 5">
            <a:extLst>
              <a:ext uri="{FF2B5EF4-FFF2-40B4-BE49-F238E27FC236}">
                <a16:creationId xmlns:a16="http://schemas.microsoft.com/office/drawing/2014/main" id="{738FD851-EF17-8DFA-7BD8-4761B97C8704}"/>
              </a:ext>
            </a:extLst>
          </p:cNvPr>
          <p:cNvSpPr txBox="1"/>
          <p:nvPr/>
        </p:nvSpPr>
        <p:spPr>
          <a:xfrm>
            <a:off x="973395" y="4592963"/>
            <a:ext cx="3264309" cy="646331"/>
          </a:xfrm>
          <a:prstGeom prst="rect">
            <a:avLst/>
          </a:prstGeom>
          <a:noFill/>
        </p:spPr>
        <p:txBody>
          <a:bodyPr wrap="square" rtlCol="0">
            <a:spAutoFit/>
          </a:bodyPr>
          <a:lstStyle/>
          <a:p>
            <a:pPr algn="ctr"/>
            <a:r>
              <a:rPr lang="en-IN" dirty="0"/>
              <a:t>Block diagram of irrigation system</a:t>
            </a:r>
          </a:p>
        </p:txBody>
      </p:sp>
      <p:sp>
        <p:nvSpPr>
          <p:cNvPr id="7" name="TextBox 6">
            <a:extLst>
              <a:ext uri="{FF2B5EF4-FFF2-40B4-BE49-F238E27FC236}">
                <a16:creationId xmlns:a16="http://schemas.microsoft.com/office/drawing/2014/main" id="{80CBE105-ED11-8F1E-781D-260D8B0EEF38}"/>
              </a:ext>
            </a:extLst>
          </p:cNvPr>
          <p:cNvSpPr txBox="1"/>
          <p:nvPr/>
        </p:nvSpPr>
        <p:spPr>
          <a:xfrm>
            <a:off x="6774215" y="5934089"/>
            <a:ext cx="4493342" cy="646331"/>
          </a:xfrm>
          <a:prstGeom prst="rect">
            <a:avLst/>
          </a:prstGeom>
          <a:noFill/>
        </p:spPr>
        <p:txBody>
          <a:bodyPr wrap="square" rtlCol="0">
            <a:spAutoFit/>
          </a:bodyPr>
          <a:lstStyle/>
          <a:p>
            <a:pPr algn="ctr"/>
            <a:r>
              <a:rPr lang="en-IN" dirty="0"/>
              <a:t>Flowchart of working of smart water irrigation system</a:t>
            </a:r>
          </a:p>
        </p:txBody>
      </p:sp>
    </p:spTree>
    <p:extLst>
      <p:ext uri="{BB962C8B-B14F-4D97-AF65-F5344CB8AC3E}">
        <p14:creationId xmlns:p14="http://schemas.microsoft.com/office/powerpoint/2010/main" val="250429101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400</TotalTime>
  <Words>1518</Words>
  <Application>Microsoft Office PowerPoint</Application>
  <PresentationFormat>Widescreen</PresentationFormat>
  <Paragraphs>84</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Aharoni</vt:lpstr>
      <vt:lpstr>Calisto MT</vt:lpstr>
      <vt:lpstr>Century Gothic</vt:lpstr>
      <vt:lpstr>Gill Sans MT</vt:lpstr>
      <vt:lpstr>Sitka Small</vt:lpstr>
      <vt:lpstr>Symbol</vt:lpstr>
      <vt:lpstr>Times New Roman</vt:lpstr>
      <vt:lpstr>Wingdings 2</vt:lpstr>
      <vt:lpstr>Slate</vt:lpstr>
      <vt:lpstr>SMART WATER IRRIGATION SYSTEM USING ARDUINO UNO  </vt:lpstr>
      <vt:lpstr>OUTLINE</vt:lpstr>
      <vt:lpstr>1.INTRODUCTION</vt:lpstr>
      <vt:lpstr>2.Problem Statement</vt:lpstr>
      <vt:lpstr>3.Existing System</vt:lpstr>
      <vt:lpstr>PowerPoint Presentation</vt:lpstr>
      <vt:lpstr>PowerPoint Presentation</vt:lpstr>
      <vt:lpstr>5.Proposed System</vt:lpstr>
      <vt:lpstr>6.Working of Proposed System</vt:lpstr>
      <vt:lpstr>PowerPoint Presentation</vt:lpstr>
      <vt:lpstr>PowerPoint Presentation</vt:lpstr>
      <vt:lpstr>PowerPoint Presentation</vt:lpstr>
      <vt:lpstr>PowerPoint Presentation</vt:lpstr>
      <vt:lpstr>PowerPoint Presentation</vt:lpstr>
      <vt:lpstr>7.Conclusion</vt:lpstr>
      <vt:lpstr>8.Future Enhancements</vt:lpstr>
      <vt:lpstr>9.References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Siddique</cp:lastModifiedBy>
  <cp:revision>78</cp:revision>
  <dcterms:created xsi:type="dcterms:W3CDTF">2022-06-18T09:31:25Z</dcterms:created>
  <dcterms:modified xsi:type="dcterms:W3CDTF">2022-07-22T22:17:32Z</dcterms:modified>
</cp:coreProperties>
</file>